
<file path=[Content_Types].xml><?xml version="1.0" encoding="utf-8"?>
<Types xmlns="http://schemas.openxmlformats.org/package/2006/content-types">
  <Default Extension="fntdata" ContentType="application/x-fontdata"/>
  <Default Extension="gif" ContentType="image/gi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67" r:id="rId3"/>
    <p:sldId id="270" r:id="rId4"/>
    <p:sldId id="271" r:id="rId5"/>
    <p:sldId id="268" r:id="rId6"/>
    <p:sldId id="257" r:id="rId7"/>
    <p:sldId id="269" r:id="rId8"/>
    <p:sldId id="265" r:id="rId9"/>
    <p:sldId id="266" r:id="rId10"/>
    <p:sldId id="258" r:id="rId11"/>
    <p:sldId id="259" r:id="rId12"/>
    <p:sldId id="260" r:id="rId13"/>
    <p:sldId id="261" r:id="rId14"/>
    <p:sldId id="262" r:id="rId15"/>
    <p:sldId id="263" r:id="rId16"/>
    <p:sldId id="264"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Oswald"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5" roundtripDataSignature="AMtx7mjWYdrqZ03wlkUhOVnXVAf8lSUi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 name="Google Shape;9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083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3400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953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449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855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585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jfif"/><Relationship Id="rId5" Type="http://schemas.openxmlformats.org/officeDocument/2006/relationships/image" Target="../media/image6.jpg"/><Relationship Id="rId4" Type="http://schemas.openxmlformats.org/officeDocument/2006/relationships/image" Target="../media/image5.jfi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85" name="Google Shape;85;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pic>
        <p:nvPicPr>
          <p:cNvPr id="86" name="Google Shape;86;p1" descr="A picture containing cake, fruit, sitting, table&#10;&#10;Description automatically generated"/>
          <p:cNvPicPr preferRelativeResize="0"/>
          <p:nvPr/>
        </p:nvPicPr>
        <p:blipFill rotWithShape="1">
          <a:blip r:embed="rId3">
            <a:alphaModFix/>
          </a:blip>
          <a:srcRect/>
          <a:stretch/>
        </p:blipFill>
        <p:spPr>
          <a:xfrm>
            <a:off x="0" y="47540"/>
            <a:ext cx="12192000" cy="6858000"/>
          </a:xfrm>
          <a:prstGeom prst="rect">
            <a:avLst/>
          </a:prstGeom>
          <a:noFill/>
          <a:ln>
            <a:noFill/>
          </a:ln>
        </p:spPr>
      </p:pic>
      <p:sp>
        <p:nvSpPr>
          <p:cNvPr id="87" name="Google Shape;87;p1"/>
          <p:cNvSpPr/>
          <p:nvPr/>
        </p:nvSpPr>
        <p:spPr>
          <a:xfrm>
            <a:off x="5124449" y="1355507"/>
            <a:ext cx="66230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swald"/>
                <a:ea typeface="Oswald"/>
                <a:cs typeface="Oswald"/>
                <a:sym typeface="Oswald"/>
              </a:rPr>
              <a:t>Washington University, St. Louis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swald"/>
                <a:ea typeface="Oswald"/>
                <a:cs typeface="Oswald"/>
                <a:sym typeface="Oswald"/>
              </a:rPr>
              <a:t>Data Analytics Bootcamp – Final Project</a:t>
            </a:r>
            <a:endParaRPr sz="1400" b="0" i="0" u="none" strike="noStrike" cap="none">
              <a:solidFill>
                <a:srgbClr val="000000"/>
              </a:solidFill>
              <a:latin typeface="Arial"/>
              <a:ea typeface="Arial"/>
              <a:cs typeface="Arial"/>
              <a:sym typeface="Arial"/>
            </a:endParaRPr>
          </a:p>
        </p:txBody>
      </p:sp>
      <p:sp>
        <p:nvSpPr>
          <p:cNvPr id="88" name="Google Shape;88;p1"/>
          <p:cNvSpPr txBox="1"/>
          <p:nvPr/>
        </p:nvSpPr>
        <p:spPr>
          <a:xfrm>
            <a:off x="5124449" y="1752461"/>
            <a:ext cx="6623051" cy="2632726"/>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7200"/>
              <a:buFont typeface="Oswald"/>
              <a:buNone/>
            </a:pPr>
            <a:r>
              <a:rPr lang="en-US" sz="7200" b="0" i="0" u="none" strike="noStrike" cap="none" dirty="0">
                <a:solidFill>
                  <a:schemeClr val="dk1"/>
                </a:solidFill>
                <a:latin typeface="Oswald"/>
                <a:ea typeface="Oswald"/>
                <a:cs typeface="Oswald"/>
                <a:sym typeface="Oswald"/>
              </a:rPr>
              <a:t>COVID-19</a:t>
            </a:r>
            <a:br>
              <a:rPr lang="en-US" sz="7200" b="0" i="0" u="none" strike="noStrike" cap="none" dirty="0">
                <a:solidFill>
                  <a:schemeClr val="dk1"/>
                </a:solidFill>
                <a:latin typeface="Oswald"/>
                <a:ea typeface="Oswald"/>
                <a:cs typeface="Oswald"/>
                <a:sym typeface="Oswald"/>
              </a:rPr>
            </a:br>
            <a:r>
              <a:rPr lang="en-US" sz="7200" b="0" i="0" u="none" strike="noStrike" cap="none" dirty="0">
                <a:solidFill>
                  <a:schemeClr val="dk1"/>
                </a:solidFill>
                <a:latin typeface="Oswald"/>
                <a:ea typeface="Oswald"/>
                <a:cs typeface="Oswald"/>
                <a:sym typeface="Oswald"/>
              </a:rPr>
              <a:t>Risk Calculator</a:t>
            </a:r>
            <a:endParaRPr sz="1400" b="0" i="0" u="none" strike="noStrike" cap="none" dirty="0">
              <a:solidFill>
                <a:srgbClr val="000000"/>
              </a:solidFill>
              <a:latin typeface="Arial"/>
              <a:ea typeface="Arial"/>
              <a:cs typeface="Arial"/>
              <a:sym typeface="Arial"/>
            </a:endParaRPr>
          </a:p>
        </p:txBody>
      </p:sp>
      <p:sp>
        <p:nvSpPr>
          <p:cNvPr id="89" name="Google Shape;89;p1"/>
          <p:cNvSpPr txBox="1"/>
          <p:nvPr/>
        </p:nvSpPr>
        <p:spPr>
          <a:xfrm>
            <a:off x="5124448" y="4704735"/>
            <a:ext cx="6623051" cy="553065"/>
          </a:xfrm>
          <a:prstGeom prst="rect">
            <a:avLst/>
          </a:prstGeom>
          <a:noFill/>
          <a:ln>
            <a:noFill/>
          </a:ln>
        </p:spPr>
        <p:txBody>
          <a:bodyPr spcFirstLastPara="1" wrap="square" lIns="91425" tIns="0" rIns="91425" bIns="45700" anchor="b" anchorCtr="0">
            <a:normAutofit fontScale="25000" lnSpcReduction="20000"/>
          </a:bodyPr>
          <a:lstStyle/>
          <a:p>
            <a:pPr marL="0" marR="0" lvl="0" indent="0" algn="r" rtl="0">
              <a:lnSpc>
                <a:spcPct val="100000"/>
              </a:lnSpc>
              <a:spcBef>
                <a:spcPts val="0"/>
              </a:spcBef>
              <a:spcAft>
                <a:spcPts val="0"/>
              </a:spcAft>
              <a:buClr>
                <a:schemeClr val="accent6"/>
              </a:buClr>
              <a:buSzPts val="405"/>
              <a:buFont typeface="Noto Sans Symbols"/>
              <a:buNone/>
            </a:pPr>
            <a:endParaRPr sz="450" b="0" i="0" u="none" strike="noStrike" cap="none" dirty="0">
              <a:solidFill>
                <a:schemeClr val="dk1"/>
              </a:solidFill>
              <a:latin typeface="Oswald"/>
              <a:ea typeface="Oswald"/>
              <a:cs typeface="Oswald"/>
              <a:sym typeface="Oswald"/>
            </a:endParaRPr>
          </a:p>
          <a:p>
            <a:pPr marL="0" marR="0" lvl="0" indent="0" algn="r" rtl="0">
              <a:lnSpc>
                <a:spcPct val="100000"/>
              </a:lnSpc>
              <a:spcBef>
                <a:spcPts val="1600"/>
              </a:spcBef>
              <a:spcAft>
                <a:spcPts val="0"/>
              </a:spcAft>
              <a:buClr>
                <a:schemeClr val="accent6"/>
              </a:buClr>
              <a:buSzPts val="405"/>
              <a:buFont typeface="Noto Sans Symbols"/>
              <a:buNone/>
            </a:pPr>
            <a:endParaRPr sz="7400" b="0" i="0" u="none" strike="noStrike" cap="none" dirty="0">
              <a:solidFill>
                <a:schemeClr val="dk1"/>
              </a:solidFill>
              <a:latin typeface="Oswald"/>
              <a:ea typeface="Oswald"/>
              <a:cs typeface="Oswald"/>
              <a:sym typeface="Oswald"/>
            </a:endParaRPr>
          </a:p>
          <a:p>
            <a:pPr marL="0" marR="0" lvl="0" indent="0" algn="l" rtl="0">
              <a:lnSpc>
                <a:spcPct val="100000"/>
              </a:lnSpc>
              <a:spcBef>
                <a:spcPts val="1600"/>
              </a:spcBef>
              <a:spcAft>
                <a:spcPts val="0"/>
              </a:spcAft>
              <a:buClr>
                <a:schemeClr val="accent6"/>
              </a:buClr>
              <a:buSzPts val="1620"/>
              <a:buFont typeface="Noto Sans Symbols"/>
              <a:buNone/>
            </a:pPr>
            <a:r>
              <a:rPr lang="en-US" sz="7400" b="0" i="0" u="none" strike="noStrike" cap="none" dirty="0">
                <a:solidFill>
                  <a:schemeClr val="dk1"/>
                </a:solidFill>
                <a:latin typeface="Oswald"/>
                <a:ea typeface="Oswald"/>
                <a:cs typeface="Oswald"/>
                <a:sym typeface="Oswald"/>
              </a:rPr>
              <a:t>By: Michael Becker, Leo Huang, Aukje Rijpkema, Joseph Yi</a:t>
            </a:r>
            <a:endParaRPr sz="7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a:latin typeface="Oswald"/>
                <a:ea typeface="Oswald"/>
                <a:cs typeface="Oswald"/>
                <a:sym typeface="Oswald"/>
              </a:rPr>
              <a:t>Application Functionality - Overview</a:t>
            </a:r>
            <a:endParaRPr/>
          </a:p>
        </p:txBody>
      </p:sp>
      <p:sp>
        <p:nvSpPr>
          <p:cNvPr id="101" name="Google Shape;101;p3"/>
          <p:cNvSpPr txBox="1"/>
          <p:nvPr/>
        </p:nvSpPr>
        <p:spPr>
          <a:xfrm>
            <a:off x="990600" y="1879600"/>
            <a:ext cx="10817942" cy="30469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Home Page 		– Race Chart by State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Risk Calculator Page	– Find out how much you are at risk</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Visualization Page	– Geographic display of spread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Charts Page		– Statistics by Country, State and County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About Page		– Our Roles and Profiles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CDC-site 			– More information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pic>
        <p:nvPicPr>
          <p:cNvPr id="106" name="Google Shape;106;p4" descr="A close up of a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7" name="Google Shape;10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a:latin typeface="Oswald"/>
                <a:ea typeface="Oswald"/>
                <a:cs typeface="Oswald"/>
                <a:sym typeface="Oswald"/>
              </a:rPr>
              <a:t>Application Functionality: Web Design</a:t>
            </a:r>
            <a:endParaRPr/>
          </a:p>
        </p:txBody>
      </p:sp>
      <p:sp>
        <p:nvSpPr>
          <p:cNvPr id="108" name="Google Shape;108;p4"/>
          <p:cNvSpPr/>
          <p:nvPr/>
        </p:nvSpPr>
        <p:spPr>
          <a:xfrm>
            <a:off x="838200" y="1690688"/>
            <a:ext cx="92582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Oswald"/>
                <a:ea typeface="Oswald"/>
                <a:cs typeface="Oswald"/>
                <a:sym typeface="Oswald"/>
              </a:rPr>
              <a:t>Design and Content</a:t>
            </a:r>
            <a:endParaRPr sz="2800" b="0" i="0" u="none" strike="noStrike" cap="none">
              <a:solidFill>
                <a:schemeClr val="dk1"/>
              </a:solidFill>
              <a:latin typeface="Oswald"/>
              <a:ea typeface="Oswald"/>
              <a:cs typeface="Oswald"/>
              <a:sym typeface="Oswald"/>
            </a:endParaRPr>
          </a:p>
          <a:p>
            <a:pPr marL="914400" marR="0" lvl="0" indent="-406400" algn="l" rtl="0">
              <a:lnSpc>
                <a:spcPct val="100000"/>
              </a:lnSpc>
              <a:spcBef>
                <a:spcPts val="0"/>
              </a:spcBef>
              <a:spcAft>
                <a:spcPts val="0"/>
              </a:spcAft>
              <a:buClr>
                <a:schemeClr val="dk1"/>
              </a:buClr>
              <a:buSzPts val="2800"/>
              <a:buFont typeface="Oswald"/>
              <a:buChar char="●"/>
            </a:pPr>
            <a:r>
              <a:rPr lang="en-US" sz="2800" b="0" i="0" u="none" strike="noStrike" cap="none">
                <a:solidFill>
                  <a:schemeClr val="dk1"/>
                </a:solidFill>
                <a:latin typeface="Oswald"/>
                <a:ea typeface="Oswald"/>
                <a:cs typeface="Oswald"/>
                <a:sym typeface="Oswald"/>
              </a:rPr>
              <a:t>Minimalist Design</a:t>
            </a:r>
            <a:endParaRPr sz="2800" b="0" i="0" u="none" strike="noStrike" cap="none">
              <a:solidFill>
                <a:schemeClr val="dk1"/>
              </a:solidFill>
              <a:latin typeface="Oswald"/>
              <a:ea typeface="Oswald"/>
              <a:cs typeface="Oswald"/>
              <a:sym typeface="Oswald"/>
            </a:endParaRPr>
          </a:p>
          <a:p>
            <a:pPr marL="914400" marR="0" lvl="0" indent="-406400" algn="l" rtl="0">
              <a:lnSpc>
                <a:spcPct val="100000"/>
              </a:lnSpc>
              <a:spcBef>
                <a:spcPts val="0"/>
              </a:spcBef>
              <a:spcAft>
                <a:spcPts val="0"/>
              </a:spcAft>
              <a:buClr>
                <a:schemeClr val="dk1"/>
              </a:buClr>
              <a:buSzPts val="2800"/>
              <a:buFont typeface="Oswald"/>
              <a:buChar char="●"/>
            </a:pPr>
            <a:r>
              <a:rPr lang="en-US" sz="2800" b="0" i="0" u="none" strike="noStrike" cap="none">
                <a:solidFill>
                  <a:schemeClr val="dk1"/>
                </a:solidFill>
                <a:latin typeface="Oswald"/>
                <a:ea typeface="Oswald"/>
                <a:cs typeface="Oswald"/>
                <a:sym typeface="Oswald"/>
              </a:rPr>
              <a:t>Neutral color palette</a:t>
            </a:r>
            <a:endParaRPr sz="2800" b="0" i="0" u="none" strike="noStrike" cap="none">
              <a:solidFill>
                <a:schemeClr val="dk1"/>
              </a:solidFill>
              <a:latin typeface="Oswald"/>
              <a:ea typeface="Oswald"/>
              <a:cs typeface="Oswald"/>
              <a:sym typeface="Oswald"/>
            </a:endParaRPr>
          </a:p>
          <a:p>
            <a:pPr marL="914400" marR="0" lvl="0" indent="-406400" algn="l" rtl="0">
              <a:lnSpc>
                <a:spcPct val="100000"/>
              </a:lnSpc>
              <a:spcBef>
                <a:spcPts val="0"/>
              </a:spcBef>
              <a:spcAft>
                <a:spcPts val="0"/>
              </a:spcAft>
              <a:buClr>
                <a:schemeClr val="dk1"/>
              </a:buClr>
              <a:buSzPts val="2800"/>
              <a:buFont typeface="Oswald"/>
              <a:buChar char="●"/>
            </a:pPr>
            <a:r>
              <a:rPr lang="en-US" sz="2800" b="0" i="0" u="none" strike="noStrike" cap="none">
                <a:solidFill>
                  <a:schemeClr val="dk1"/>
                </a:solidFill>
                <a:latin typeface="Oswald"/>
                <a:ea typeface="Oswald"/>
                <a:cs typeface="Oswald"/>
                <a:sym typeface="Oswald"/>
              </a:rPr>
              <a:t>Dynamic interactions with texts, alert boxes, and animated nav bar</a:t>
            </a:r>
            <a:endParaRPr sz="2800" b="0" i="0" u="none" strike="noStrike" cap="none">
              <a:solidFill>
                <a:schemeClr val="dk1"/>
              </a:solidFill>
              <a:latin typeface="Oswald"/>
              <a:ea typeface="Oswald"/>
              <a:cs typeface="Oswald"/>
              <a:sym typeface="Oswald"/>
            </a:endParaRPr>
          </a:p>
          <a:p>
            <a:pPr marL="914400" marR="0" lvl="0" indent="-406400" algn="l" rtl="0">
              <a:lnSpc>
                <a:spcPct val="100000"/>
              </a:lnSpc>
              <a:spcBef>
                <a:spcPts val="0"/>
              </a:spcBef>
              <a:spcAft>
                <a:spcPts val="0"/>
              </a:spcAft>
              <a:buClr>
                <a:schemeClr val="dk1"/>
              </a:buClr>
              <a:buSzPts val="2800"/>
              <a:buFont typeface="Oswald"/>
              <a:buChar char="●"/>
            </a:pPr>
            <a:r>
              <a:rPr lang="en-US" sz="2800" b="0" i="0" u="none" strike="noStrike" cap="none">
                <a:solidFill>
                  <a:schemeClr val="dk1"/>
                </a:solidFill>
                <a:latin typeface="Oswald"/>
                <a:ea typeface="Oswald"/>
                <a:cs typeface="Oswald"/>
                <a:sym typeface="Oswald"/>
              </a:rPr>
              <a:t>Dynamic bar chart race</a:t>
            </a:r>
            <a:endParaRPr sz="2800" b="0" i="0" u="none" strike="noStrike" cap="none">
              <a:solidFill>
                <a:schemeClr val="dk1"/>
              </a:solidFill>
              <a:latin typeface="Oswald"/>
              <a:ea typeface="Oswald"/>
              <a:cs typeface="Oswald"/>
              <a:sym typeface="Oswald"/>
            </a:endParaRPr>
          </a:p>
          <a:p>
            <a:pPr marL="914400" marR="0" lvl="0" indent="-406400" algn="l" rtl="0">
              <a:lnSpc>
                <a:spcPct val="100000"/>
              </a:lnSpc>
              <a:spcBef>
                <a:spcPts val="0"/>
              </a:spcBef>
              <a:spcAft>
                <a:spcPts val="0"/>
              </a:spcAft>
              <a:buClr>
                <a:schemeClr val="dk1"/>
              </a:buClr>
              <a:buSzPts val="2800"/>
              <a:buFont typeface="Oswald"/>
              <a:buChar char="●"/>
            </a:pPr>
            <a:r>
              <a:rPr lang="en-US" sz="2800" b="0" i="0" u="none" strike="noStrike" cap="none">
                <a:solidFill>
                  <a:schemeClr val="dk1"/>
                </a:solidFill>
                <a:latin typeface="Oswald"/>
                <a:ea typeface="Oswald"/>
                <a:cs typeface="Oswald"/>
                <a:sym typeface="Oswald"/>
              </a:rPr>
              <a:t>Text contents </a:t>
            </a:r>
            <a:endParaRPr sz="2800" b="0" i="0" u="none" strike="noStrike" cap="none">
              <a:solidFill>
                <a:schemeClr val="dk1"/>
              </a:solidFill>
              <a:latin typeface="Oswald"/>
              <a:ea typeface="Oswald"/>
              <a:cs typeface="Oswald"/>
              <a:sym typeface="Oswald"/>
            </a:endParaRPr>
          </a:p>
          <a:p>
            <a:pPr marL="914400" marR="0" lvl="0" indent="-406400" algn="l" rtl="0">
              <a:lnSpc>
                <a:spcPct val="100000"/>
              </a:lnSpc>
              <a:spcBef>
                <a:spcPts val="0"/>
              </a:spcBef>
              <a:spcAft>
                <a:spcPts val="0"/>
              </a:spcAft>
              <a:buClr>
                <a:schemeClr val="dk1"/>
              </a:buClr>
              <a:buSzPts val="2800"/>
              <a:buFont typeface="Oswald"/>
              <a:buChar char="●"/>
            </a:pPr>
            <a:r>
              <a:rPr lang="en-US" sz="2800" b="0" i="0" u="none" strike="noStrike" cap="none">
                <a:solidFill>
                  <a:schemeClr val="dk1"/>
                </a:solidFill>
                <a:latin typeface="Oswald"/>
                <a:ea typeface="Oswald"/>
                <a:cs typeface="Oswald"/>
                <a:sym typeface="Oswald"/>
              </a:rPr>
              <a:t>Improvements</a:t>
            </a:r>
            <a:endParaRPr sz="2800" b="0" i="0" u="none" strike="noStrike" cap="none">
              <a:solidFill>
                <a:schemeClr val="dk1"/>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pic>
        <p:nvPicPr>
          <p:cNvPr id="113" name="Google Shape;113;p5" descr="A close up of a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4" name="Google Shape;11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a:latin typeface="Oswald"/>
                <a:ea typeface="Oswald"/>
                <a:cs typeface="Oswald"/>
                <a:sym typeface="Oswald"/>
              </a:rPr>
              <a:t>Application Functionality: Risk Calculator Page</a:t>
            </a:r>
            <a:endParaRPr/>
          </a:p>
        </p:txBody>
      </p:sp>
      <p:sp>
        <p:nvSpPr>
          <p:cNvPr id="115" name="Google Shape;115;p5"/>
          <p:cNvSpPr/>
          <p:nvPr/>
        </p:nvSpPr>
        <p:spPr>
          <a:xfrm>
            <a:off x="838200" y="1690688"/>
            <a:ext cx="10172700" cy="48320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Python ETL: Data from 2 early datasources: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 	~1000 closed cases (mostly hospitalizations + death)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	~ 14000 open cases (tested positive but never reported back)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SQL: Data cleanup / reformatting to make consistent reporting possible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Python 4 Machine Learning models created and saved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	Decision Tree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	Deep Learning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	Random Forest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	K-Nearest Neighbor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pic>
        <p:nvPicPr>
          <p:cNvPr id="120" name="Google Shape;120;p6" descr="A close up of a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1" name="Google Shape;121;p6"/>
          <p:cNvSpPr txBox="1">
            <a:spLocks noGrp="1"/>
          </p:cNvSpPr>
          <p:nvPr>
            <p:ph type="title"/>
          </p:nvPr>
        </p:nvSpPr>
        <p:spPr>
          <a:xfrm>
            <a:off x="838200" y="365125"/>
            <a:ext cx="109601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a:latin typeface="Oswald"/>
                <a:ea typeface="Oswald"/>
                <a:cs typeface="Oswald"/>
                <a:sym typeface="Oswald"/>
              </a:rPr>
              <a:t>Application Functionality: Risk Calculator Page cont.</a:t>
            </a:r>
            <a:endParaRPr/>
          </a:p>
        </p:txBody>
      </p:sp>
      <p:sp>
        <p:nvSpPr>
          <p:cNvPr id="122" name="Google Shape;122;p6"/>
          <p:cNvSpPr/>
          <p:nvPr/>
        </p:nvSpPr>
        <p:spPr>
          <a:xfrm>
            <a:off x="838200" y="1690704"/>
            <a:ext cx="10172700" cy="4695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JavaScript (HTML/CSS) input page allows for choice of:</a:t>
            </a:r>
            <a:endParaRPr sz="1400" b="0" i="0" u="none" strike="noStrike" cap="none">
              <a:solidFill>
                <a:srgbClr val="000000"/>
              </a:solidFill>
              <a:latin typeface="Arial"/>
              <a:ea typeface="Arial"/>
              <a:cs typeface="Arial"/>
              <a:sym typeface="Arial"/>
            </a:endParaRPr>
          </a:p>
          <a:p>
            <a:pPr marL="914400" marR="0" lvl="1"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Oswald"/>
                <a:ea typeface="Oswald"/>
                <a:cs typeface="Oswald"/>
                <a:sym typeface="Oswald"/>
              </a:rPr>
              <a:t>Model</a:t>
            </a:r>
            <a:endParaRPr sz="1400" b="0" i="0" u="none" strike="noStrike" cap="none">
              <a:solidFill>
                <a:srgbClr val="000000"/>
              </a:solidFill>
              <a:latin typeface="Arial"/>
              <a:ea typeface="Arial"/>
              <a:cs typeface="Arial"/>
              <a:sym typeface="Arial"/>
            </a:endParaRPr>
          </a:p>
          <a:p>
            <a:pPr marL="914400" marR="0" lvl="1"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Oswald"/>
                <a:ea typeface="Oswald"/>
                <a:cs typeface="Oswald"/>
                <a:sym typeface="Oswald"/>
              </a:rPr>
              <a:t>Age/Gender</a:t>
            </a:r>
            <a:endParaRPr sz="1400" b="0" i="0" u="none" strike="noStrike" cap="none">
              <a:solidFill>
                <a:srgbClr val="000000"/>
              </a:solidFill>
              <a:latin typeface="Arial"/>
              <a:ea typeface="Arial"/>
              <a:cs typeface="Arial"/>
              <a:sym typeface="Arial"/>
            </a:endParaRPr>
          </a:p>
          <a:p>
            <a:pPr marL="914400" marR="0" lvl="1"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Oswald"/>
                <a:ea typeface="Oswald"/>
                <a:cs typeface="Oswald"/>
                <a:sym typeface="Oswald"/>
              </a:rPr>
              <a:t>Living/Travel Locations</a:t>
            </a:r>
            <a:endParaRPr sz="1400" b="0" i="0" u="none" strike="noStrike" cap="none">
              <a:solidFill>
                <a:srgbClr val="000000"/>
              </a:solidFill>
              <a:latin typeface="Arial"/>
              <a:ea typeface="Arial"/>
              <a:cs typeface="Arial"/>
              <a:sym typeface="Arial"/>
            </a:endParaRPr>
          </a:p>
          <a:p>
            <a:pPr marL="914400" marR="0" lvl="1"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Oswald"/>
                <a:ea typeface="Oswald"/>
                <a:cs typeface="Oswald"/>
                <a:sym typeface="Oswald"/>
              </a:rPr>
              <a:t>Preconditions</a:t>
            </a:r>
            <a:endParaRPr sz="1400" b="0" i="0" u="none" strike="noStrike" cap="none">
              <a:solidFill>
                <a:srgbClr val="000000"/>
              </a:solidFill>
              <a:latin typeface="Arial"/>
              <a:ea typeface="Arial"/>
              <a:cs typeface="Arial"/>
              <a:sym typeface="Arial"/>
            </a:endParaRPr>
          </a:p>
          <a:p>
            <a:pPr marL="914400" marR="0" lvl="1"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Oswald"/>
                <a:ea typeface="Oswald"/>
                <a:cs typeface="Oswald"/>
                <a:sym typeface="Oswald"/>
              </a:rPr>
              <a:t>Symptoms (12)</a:t>
            </a:r>
            <a:endParaRPr sz="1400" b="0" i="0" u="none" strike="noStrike" cap="none">
              <a:solidFill>
                <a:srgbClr val="000000"/>
              </a:solidFill>
              <a:latin typeface="Arial"/>
              <a:ea typeface="Arial"/>
              <a:cs typeface="Arial"/>
              <a:sym typeface="Arial"/>
            </a:endParaRPr>
          </a:p>
          <a:p>
            <a:pPr marL="914400" marR="0" lvl="1" indent="-27940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Result passed through FLASK API to retrieve predictions from chosen model</a:t>
            </a:r>
            <a:endParaRPr sz="2800" b="0"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800"/>
              <a:buFont typeface="Arial"/>
              <a:buNone/>
            </a:pPr>
            <a:endParaRPr sz="2800">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800"/>
              <a:buFont typeface="Arial"/>
              <a:buNone/>
            </a:pPr>
            <a:r>
              <a:rPr lang="en-US" sz="2800">
                <a:solidFill>
                  <a:schemeClr val="dk1"/>
                </a:solidFill>
                <a:latin typeface="Oswald"/>
                <a:ea typeface="Oswald"/>
                <a:cs typeface="Oswald"/>
                <a:sym typeface="Oswald"/>
              </a:rPr>
              <a:t>‘Model Evaluation’ chart - ML-model accuracy per gender/age subset</a:t>
            </a:r>
            <a:endParaRPr sz="2800">
              <a:solidFill>
                <a:schemeClr val="dk1"/>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27" name="Google Shape;127;p7" descr="A close up of a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8" name="Google Shape;12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a:latin typeface="Oswald"/>
                <a:ea typeface="Oswald"/>
                <a:cs typeface="Oswald"/>
                <a:sym typeface="Oswald"/>
              </a:rPr>
              <a:t>Application Functionality: Visualization Page</a:t>
            </a:r>
            <a:endParaRPr/>
          </a:p>
        </p:txBody>
      </p:sp>
      <p:sp>
        <p:nvSpPr>
          <p:cNvPr id="129" name="Google Shape;129;p7"/>
          <p:cNvSpPr/>
          <p:nvPr/>
        </p:nvSpPr>
        <p:spPr>
          <a:xfrm>
            <a:off x="838200" y="1690688"/>
            <a:ext cx="92582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pic>
        <p:nvPicPr>
          <p:cNvPr id="130" name="Google Shape;130;p7"/>
          <p:cNvPicPr preferRelativeResize="0"/>
          <p:nvPr/>
        </p:nvPicPr>
        <p:blipFill>
          <a:blip r:embed="rId4">
            <a:alphaModFix/>
          </a:blip>
          <a:stretch>
            <a:fillRect/>
          </a:stretch>
        </p:blipFill>
        <p:spPr>
          <a:xfrm>
            <a:off x="1213623" y="1571625"/>
            <a:ext cx="7202724" cy="502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pic>
        <p:nvPicPr>
          <p:cNvPr id="135" name="Google Shape;135;p8" descr="A close up of a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36" name="Google Shape;13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a:latin typeface="Oswald"/>
                <a:ea typeface="Oswald"/>
                <a:cs typeface="Oswald"/>
                <a:sym typeface="Oswald"/>
              </a:rPr>
              <a:t>Application Functionality: Charts Page</a:t>
            </a:r>
            <a:endParaRPr/>
          </a:p>
        </p:txBody>
      </p:sp>
      <p:sp>
        <p:nvSpPr>
          <p:cNvPr id="137" name="Google Shape;137;p8"/>
          <p:cNvSpPr/>
          <p:nvPr/>
        </p:nvSpPr>
        <p:spPr>
          <a:xfrm>
            <a:off x="838200" y="1690688"/>
            <a:ext cx="9867900"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Oswald"/>
                <a:ea typeface="Oswald"/>
                <a:cs typeface="Oswald"/>
                <a:sym typeface="Oswald"/>
              </a:rPr>
              <a:t>5 Graphs with dropdown boxes for selection: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Oswald"/>
              <a:ea typeface="Oswald"/>
              <a:cs typeface="Oswald"/>
              <a:sym typeface="Oswald"/>
            </a:endParaRPr>
          </a:p>
          <a:p>
            <a:pPr marL="457200" marR="0" lvl="0" indent="-4572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by Country – total positive, recovered, deceased</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by State – total home and hospitalized, recovered, deceased</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by State – daily positive case increase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by State – daily hospitalized and deceased increase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by County – total positive, recovered, deceased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a:latin typeface="Oswald"/>
                <a:ea typeface="Oswald"/>
                <a:cs typeface="Oswald"/>
                <a:sym typeface="Oswald"/>
              </a:rPr>
              <a:t>Ambitions – What else we would like to do</a:t>
            </a:r>
            <a:endParaRPr/>
          </a:p>
        </p:txBody>
      </p:sp>
      <p:sp>
        <p:nvSpPr>
          <p:cNvPr id="143" name="Google Shape;143;p10"/>
          <p:cNvSpPr txBox="1"/>
          <p:nvPr/>
        </p:nvSpPr>
        <p:spPr>
          <a:xfrm>
            <a:off x="990600" y="1879600"/>
            <a:ext cx="10817942" cy="107721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Run ML models on more reliable, consistent data + larger dataset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Oswald"/>
                <a:ea typeface="Oswald"/>
                <a:cs typeface="Oswald"/>
                <a:sym typeface="Oswald"/>
              </a:rPr>
              <a:t>Extend ML models with extra features (BMI, smokers, preconditions)</a:t>
            </a:r>
            <a:endParaRPr sz="3200" b="0" i="0" u="none" strike="noStrike" cap="none">
              <a:solidFill>
                <a:schemeClr val="dk1"/>
              </a:solidFill>
              <a:latin typeface="Oswald"/>
              <a:ea typeface="Oswald"/>
              <a:cs typeface="Oswald"/>
              <a:sym typeface="Oswald"/>
            </a:endParaRPr>
          </a:p>
          <a:p>
            <a:pPr marL="285750" marR="0" lvl="0" indent="-285750" algn="l" rtl="0">
              <a:lnSpc>
                <a:spcPct val="100000"/>
              </a:lnSpc>
              <a:spcBef>
                <a:spcPts val="0"/>
              </a:spcBef>
              <a:spcAft>
                <a:spcPts val="0"/>
              </a:spcAft>
              <a:buClr>
                <a:schemeClr val="dk1"/>
              </a:buClr>
              <a:buSzPts val="3200"/>
              <a:buFont typeface="Oswald"/>
              <a:buChar char="•"/>
            </a:pPr>
            <a:r>
              <a:rPr lang="en-US" sz="3200" b="0" i="0" u="none" strike="noStrike" cap="none">
                <a:solidFill>
                  <a:schemeClr val="dk1"/>
                </a:solidFill>
                <a:latin typeface="Oswald"/>
                <a:ea typeface="Oswald"/>
                <a:cs typeface="Oswald"/>
                <a:sym typeface="Oswald"/>
              </a:rPr>
              <a:t>Add SVG of a Human to show percentages of symptoms</a:t>
            </a:r>
            <a:endParaRPr sz="3200" b="0" i="0" u="none" strike="noStrike" cap="none">
              <a:solidFill>
                <a:schemeClr val="dk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dirty="0">
                <a:latin typeface="Oswald"/>
                <a:ea typeface="Oswald"/>
                <a:cs typeface="Oswald"/>
                <a:sym typeface="Oswald"/>
              </a:rPr>
              <a:t>Wouldn’t it be nice…</a:t>
            </a:r>
            <a:endParaRPr sz="2400" dirty="0"/>
          </a:p>
        </p:txBody>
      </p:sp>
      <p:sp>
        <p:nvSpPr>
          <p:cNvPr id="95" name="Google Shape;95;p2"/>
          <p:cNvSpPr txBox="1"/>
          <p:nvPr/>
        </p:nvSpPr>
        <p:spPr>
          <a:xfrm>
            <a:off x="952500" y="1892300"/>
            <a:ext cx="9144000" cy="3539390"/>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chemeClr val="dk1"/>
              </a:buClr>
              <a:buSzPts val="3200"/>
            </a:pPr>
            <a:r>
              <a:rPr lang="en-US" sz="3200" b="0" i="0" u="none" strike="noStrike" cap="none" dirty="0">
                <a:solidFill>
                  <a:schemeClr val="dk1"/>
                </a:solidFill>
                <a:latin typeface="Oswald"/>
                <a:ea typeface="Oswald"/>
                <a:cs typeface="Oswald"/>
                <a:sym typeface="Oswald"/>
              </a:rPr>
              <a:t>In this time of uncertainty, with shortages of tests and so many unknowns, wouldn’t it be nice if there was an application out there, that would tell you how much you were at risk of winding up in the hospital or worse as a result of the COVID-19 outbreak?</a:t>
            </a:r>
          </a:p>
          <a:p>
            <a:pPr marR="0" lvl="0" algn="l" rtl="0">
              <a:lnSpc>
                <a:spcPct val="100000"/>
              </a:lnSpc>
              <a:spcBef>
                <a:spcPts val="0"/>
              </a:spcBef>
              <a:spcAft>
                <a:spcPts val="0"/>
              </a:spcAft>
              <a:buClr>
                <a:schemeClr val="dk1"/>
              </a:buClr>
              <a:buSzPts val="3200"/>
            </a:pPr>
            <a:endParaRPr lang="en-US" sz="3200" dirty="0">
              <a:solidFill>
                <a:schemeClr val="dk1"/>
              </a:solidFill>
              <a:latin typeface="Oswald"/>
              <a:ea typeface="Oswald"/>
              <a:cs typeface="Oswald"/>
              <a:sym typeface="Oswald"/>
            </a:endParaRPr>
          </a:p>
          <a:p>
            <a:pPr marR="0" lvl="0" algn="l" rtl="0">
              <a:lnSpc>
                <a:spcPct val="100000"/>
              </a:lnSpc>
              <a:spcBef>
                <a:spcPts val="0"/>
              </a:spcBef>
              <a:spcAft>
                <a:spcPts val="0"/>
              </a:spcAft>
              <a:buClr>
                <a:schemeClr val="dk1"/>
              </a:buClr>
              <a:buSzPts val="3200"/>
            </a:pPr>
            <a:r>
              <a:rPr lang="en-US" sz="3200" dirty="0">
                <a:solidFill>
                  <a:schemeClr val="dk1"/>
                </a:solidFill>
                <a:latin typeface="Oswald"/>
                <a:ea typeface="Oswald"/>
                <a:cs typeface="Oswald"/>
                <a:sym typeface="Oswald"/>
              </a:rPr>
              <a:t>Well… we build just that!</a:t>
            </a:r>
            <a:endParaRPr lang="en-US" sz="2400" dirty="0">
              <a:solidFill>
                <a:schemeClr val="dk1"/>
              </a:solidFill>
              <a:latin typeface="Oswald"/>
              <a:ea typeface="Oswald"/>
              <a:cs typeface="Oswald"/>
              <a:sym typeface="Oswald"/>
            </a:endParaRPr>
          </a:p>
        </p:txBody>
      </p:sp>
    </p:spTree>
    <p:extLst>
      <p:ext uri="{BB962C8B-B14F-4D97-AF65-F5344CB8AC3E}">
        <p14:creationId xmlns:p14="http://schemas.microsoft.com/office/powerpoint/2010/main" val="2649714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dirty="0">
                <a:latin typeface="Oswald"/>
                <a:ea typeface="Oswald"/>
                <a:cs typeface="Oswald"/>
                <a:sym typeface="Oswald"/>
              </a:rPr>
              <a:t>About Us</a:t>
            </a:r>
            <a:endParaRPr sz="2400" dirty="0"/>
          </a:p>
        </p:txBody>
      </p:sp>
      <p:pic>
        <p:nvPicPr>
          <p:cNvPr id="3" name="Picture 2">
            <a:extLst>
              <a:ext uri="{FF2B5EF4-FFF2-40B4-BE49-F238E27FC236}">
                <a16:creationId xmlns:a16="http://schemas.microsoft.com/office/drawing/2014/main" id="{B2435877-0137-4ACC-8B4C-F26620AADEDA}"/>
              </a:ext>
            </a:extLst>
          </p:cNvPr>
          <p:cNvPicPr>
            <a:picLocks noChangeAspect="1"/>
          </p:cNvPicPr>
          <p:nvPr/>
        </p:nvPicPr>
        <p:blipFill>
          <a:blip r:embed="rId4"/>
          <a:stretch>
            <a:fillRect/>
          </a:stretch>
        </p:blipFill>
        <p:spPr>
          <a:xfrm>
            <a:off x="641415" y="1447014"/>
            <a:ext cx="9455085" cy="4623976"/>
          </a:xfrm>
          <a:prstGeom prst="rect">
            <a:avLst/>
          </a:prstGeom>
        </p:spPr>
      </p:pic>
    </p:spTree>
    <p:extLst>
      <p:ext uri="{BB962C8B-B14F-4D97-AF65-F5344CB8AC3E}">
        <p14:creationId xmlns:p14="http://schemas.microsoft.com/office/powerpoint/2010/main" val="3706160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dirty="0">
                <a:latin typeface="Oswald"/>
                <a:ea typeface="Oswald"/>
                <a:cs typeface="Oswald"/>
                <a:sym typeface="Oswald"/>
              </a:rPr>
              <a:t>Purpose of the Risk Calculator </a:t>
            </a:r>
            <a:r>
              <a:rPr lang="en-US" sz="2400" dirty="0">
                <a:latin typeface="Oswald"/>
                <a:ea typeface="Oswald"/>
                <a:cs typeface="Oswald"/>
                <a:sym typeface="Oswald"/>
              </a:rPr>
              <a:t>(cont.)</a:t>
            </a:r>
            <a:endParaRPr sz="2400" dirty="0"/>
          </a:p>
        </p:txBody>
      </p:sp>
      <p:sp>
        <p:nvSpPr>
          <p:cNvPr id="95" name="Google Shape;95;p2"/>
          <p:cNvSpPr txBox="1"/>
          <p:nvPr/>
        </p:nvSpPr>
        <p:spPr>
          <a:xfrm>
            <a:off x="952500" y="1892300"/>
            <a:ext cx="9144000" cy="4154943"/>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chemeClr val="dk1"/>
              </a:buClr>
              <a:buSzPts val="3200"/>
            </a:pPr>
            <a:r>
              <a:rPr lang="en-US" sz="3200" b="0" i="0" u="none" strike="noStrike" cap="none" dirty="0">
                <a:solidFill>
                  <a:schemeClr val="dk1"/>
                </a:solidFill>
                <a:latin typeface="Oswald"/>
                <a:ea typeface="Oswald"/>
                <a:cs typeface="Oswald"/>
                <a:sym typeface="Oswald"/>
              </a:rPr>
              <a:t>Use </a:t>
            </a:r>
            <a:r>
              <a:rPr lang="en-US" sz="3200" b="0" i="0" u="none" strike="noStrike" cap="none" dirty="0">
                <a:solidFill>
                  <a:srgbClr val="C00000"/>
                </a:solidFill>
                <a:latin typeface="Oswald"/>
                <a:ea typeface="Oswald"/>
                <a:cs typeface="Oswald"/>
                <a:sym typeface="Oswald"/>
              </a:rPr>
              <a:t>Machine</a:t>
            </a:r>
            <a:r>
              <a:rPr lang="en-US" sz="3200" b="0" i="0" u="none" strike="noStrike" cap="none" dirty="0">
                <a:solidFill>
                  <a:schemeClr val="dk1"/>
                </a:solidFill>
                <a:latin typeface="Oswald"/>
                <a:ea typeface="Oswald"/>
                <a:cs typeface="Oswald"/>
                <a:sym typeface="Oswald"/>
              </a:rPr>
              <a:t> </a:t>
            </a:r>
            <a:r>
              <a:rPr lang="en-US" sz="3200" b="0" i="0" u="none" strike="noStrike" cap="none" dirty="0">
                <a:solidFill>
                  <a:srgbClr val="C00000"/>
                </a:solidFill>
                <a:latin typeface="Oswald"/>
                <a:ea typeface="Oswald"/>
                <a:cs typeface="Oswald"/>
                <a:sym typeface="Oswald"/>
              </a:rPr>
              <a:t>Learning/Python</a:t>
            </a:r>
            <a:r>
              <a:rPr lang="en-US" sz="3200" b="0" i="0" u="none" strike="noStrike" cap="none" dirty="0">
                <a:solidFill>
                  <a:schemeClr val="dk1"/>
                </a:solidFill>
                <a:latin typeface="Oswald"/>
                <a:ea typeface="Oswald"/>
                <a:cs typeface="Oswald"/>
                <a:sym typeface="Oswald"/>
              </a:rPr>
              <a:t> to </a:t>
            </a:r>
            <a:r>
              <a:rPr lang="en-US" sz="3200" b="0" i="0" u="none" strike="noStrike" cap="none" dirty="0">
                <a:solidFill>
                  <a:srgbClr val="C00000"/>
                </a:solidFill>
                <a:latin typeface="Oswald"/>
                <a:ea typeface="Oswald"/>
                <a:cs typeface="Oswald"/>
                <a:sym typeface="Oswald"/>
              </a:rPr>
              <a:t>predict</a:t>
            </a:r>
            <a:r>
              <a:rPr lang="en-US" sz="3200" b="0" i="0" u="none" strike="noStrike" cap="none" dirty="0">
                <a:solidFill>
                  <a:schemeClr val="dk1"/>
                </a:solidFill>
                <a:latin typeface="Oswald"/>
                <a:ea typeface="Oswald"/>
                <a:cs typeface="Oswald"/>
                <a:sym typeface="Oswald"/>
              </a:rPr>
              <a:t> whether (based on age, gender, location and symptoms) someone is at:</a:t>
            </a:r>
          </a:p>
          <a:p>
            <a:pPr marL="285750" lvl="8" indent="-285750">
              <a:buClr>
                <a:schemeClr val="dk1"/>
              </a:buClr>
              <a:buSzPts val="3200"/>
              <a:buFont typeface="Arial"/>
              <a:buChar char="•"/>
            </a:pPr>
            <a:r>
              <a:rPr lang="en-US" sz="2400" dirty="0">
                <a:solidFill>
                  <a:schemeClr val="dk1"/>
                </a:solidFill>
                <a:latin typeface="Oswald"/>
                <a:ea typeface="Oswald"/>
                <a:cs typeface="Oswald"/>
                <a:sym typeface="Oswald"/>
              </a:rPr>
              <a:t>Low risk (get well at home)</a:t>
            </a:r>
          </a:p>
          <a:p>
            <a:pPr marL="285750" lvl="8" indent="-285750">
              <a:buClr>
                <a:schemeClr val="dk1"/>
              </a:buClr>
              <a:buSzPts val="3200"/>
              <a:buFont typeface="Arial"/>
              <a:buChar char="•"/>
            </a:pPr>
            <a:r>
              <a:rPr lang="en-US" sz="2400" dirty="0">
                <a:solidFill>
                  <a:schemeClr val="dk1"/>
                </a:solidFill>
                <a:latin typeface="Oswald"/>
                <a:ea typeface="Oswald"/>
                <a:cs typeface="Oswald"/>
                <a:sym typeface="Oswald"/>
              </a:rPr>
              <a:t>Medium risk (may need hospital care)</a:t>
            </a:r>
          </a:p>
          <a:p>
            <a:pPr marL="285750" lvl="8" indent="-285750">
              <a:buClr>
                <a:schemeClr val="dk1"/>
              </a:buClr>
              <a:buSzPts val="3200"/>
              <a:buFont typeface="Arial"/>
              <a:buChar char="•"/>
            </a:pPr>
            <a:r>
              <a:rPr lang="en-US" sz="2400" dirty="0">
                <a:solidFill>
                  <a:schemeClr val="dk1"/>
                </a:solidFill>
                <a:latin typeface="Oswald"/>
                <a:ea typeface="Oswald"/>
                <a:cs typeface="Oswald"/>
                <a:sym typeface="Oswald"/>
              </a:rPr>
              <a:t>High risk (may need intensive care at not survive)</a:t>
            </a:r>
          </a:p>
          <a:p>
            <a:pPr marL="285750" lvl="8" indent="-285750">
              <a:buClr>
                <a:schemeClr val="dk1"/>
              </a:buClr>
              <a:buSzPts val="3200"/>
              <a:buFont typeface="Arial"/>
              <a:buChar char="•"/>
            </a:pPr>
            <a:endParaRPr lang="en-US" sz="2400" dirty="0">
              <a:solidFill>
                <a:schemeClr val="dk1"/>
              </a:solidFill>
              <a:latin typeface="Oswald"/>
              <a:ea typeface="Oswald"/>
              <a:cs typeface="Oswald"/>
              <a:sym typeface="Oswald"/>
            </a:endParaRPr>
          </a:p>
          <a:p>
            <a:pPr lvl="8">
              <a:buClr>
                <a:schemeClr val="dk1"/>
              </a:buClr>
              <a:buSzPts val="3200"/>
            </a:pPr>
            <a:r>
              <a:rPr lang="en-US" sz="3200" dirty="0">
                <a:solidFill>
                  <a:schemeClr val="dk1"/>
                </a:solidFill>
                <a:latin typeface="Oswald"/>
                <a:ea typeface="Oswald"/>
                <a:cs typeface="Oswald"/>
                <a:sym typeface="Oswald"/>
              </a:rPr>
              <a:t>Use </a:t>
            </a:r>
            <a:r>
              <a:rPr lang="en-US" sz="3200" dirty="0">
                <a:solidFill>
                  <a:srgbClr val="C00000"/>
                </a:solidFill>
                <a:latin typeface="Oswald"/>
                <a:ea typeface="Oswald"/>
                <a:cs typeface="Oswald"/>
                <a:sym typeface="Oswald"/>
              </a:rPr>
              <a:t>Machine Learning/Python </a:t>
            </a:r>
            <a:r>
              <a:rPr lang="en-US" sz="3200" dirty="0">
                <a:solidFill>
                  <a:schemeClr val="dk1"/>
                </a:solidFill>
                <a:latin typeface="Oswald"/>
                <a:ea typeface="Oswald"/>
                <a:cs typeface="Oswald"/>
                <a:sym typeface="Oswald"/>
              </a:rPr>
              <a:t>to forecast:</a:t>
            </a:r>
          </a:p>
          <a:p>
            <a:pPr marL="457200" lvl="8" indent="-457200">
              <a:buClr>
                <a:schemeClr val="dk1"/>
              </a:buClr>
              <a:buSzPts val="3200"/>
              <a:buFont typeface="Arial" panose="020B0604020202020204" pitchFamily="34" charset="0"/>
              <a:buChar char="•"/>
            </a:pPr>
            <a:r>
              <a:rPr lang="en-US" sz="2400" dirty="0">
                <a:solidFill>
                  <a:schemeClr val="dk1"/>
                </a:solidFill>
                <a:latin typeface="Oswald"/>
                <a:ea typeface="Oswald"/>
                <a:cs typeface="Oswald"/>
                <a:sym typeface="Oswald"/>
              </a:rPr>
              <a:t># Cases / New Cases</a:t>
            </a:r>
          </a:p>
          <a:p>
            <a:pPr marL="457200" lvl="8" indent="-457200">
              <a:buClr>
                <a:schemeClr val="dk1"/>
              </a:buClr>
              <a:buSzPts val="3200"/>
              <a:buFont typeface="Arial" panose="020B0604020202020204" pitchFamily="34" charset="0"/>
              <a:buChar char="•"/>
            </a:pPr>
            <a:r>
              <a:rPr lang="en-US" sz="2400" dirty="0">
                <a:solidFill>
                  <a:schemeClr val="dk1"/>
                </a:solidFill>
                <a:latin typeface="Oswald"/>
                <a:ea typeface="Oswald"/>
                <a:cs typeface="Oswald"/>
                <a:sym typeface="Oswald"/>
              </a:rPr>
              <a:t># Hospitalizations / New Hospitalization</a:t>
            </a:r>
          </a:p>
          <a:p>
            <a:pPr marL="457200" lvl="8" indent="-457200">
              <a:buClr>
                <a:schemeClr val="dk1"/>
              </a:buClr>
              <a:buSzPts val="3200"/>
              <a:buFont typeface="Arial" panose="020B0604020202020204" pitchFamily="34" charset="0"/>
              <a:buChar char="•"/>
            </a:pPr>
            <a:r>
              <a:rPr lang="en-US" sz="2400" dirty="0">
                <a:solidFill>
                  <a:schemeClr val="dk1"/>
                </a:solidFill>
                <a:latin typeface="Oswald"/>
                <a:ea typeface="Oswald"/>
                <a:cs typeface="Oswald"/>
                <a:sym typeface="Oswald"/>
              </a:rPr>
              <a:t># Deaths / New Deaths</a:t>
            </a:r>
          </a:p>
        </p:txBody>
      </p:sp>
    </p:spTree>
    <p:extLst>
      <p:ext uri="{BB962C8B-B14F-4D97-AF65-F5344CB8AC3E}">
        <p14:creationId xmlns:p14="http://schemas.microsoft.com/office/powerpoint/2010/main" val="111820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dirty="0">
                <a:latin typeface="Oswald"/>
                <a:ea typeface="Oswald"/>
                <a:cs typeface="Oswald"/>
                <a:sym typeface="Oswald"/>
              </a:rPr>
              <a:t>Purpose of the Risk Calculator</a:t>
            </a:r>
            <a:endParaRPr dirty="0"/>
          </a:p>
        </p:txBody>
      </p:sp>
      <p:sp>
        <p:nvSpPr>
          <p:cNvPr id="95" name="Google Shape;95;p2"/>
          <p:cNvSpPr txBox="1"/>
          <p:nvPr/>
        </p:nvSpPr>
        <p:spPr>
          <a:xfrm>
            <a:off x="952500" y="1892300"/>
            <a:ext cx="9144000" cy="2923837"/>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chemeClr val="dk1"/>
              </a:buClr>
              <a:buSzPts val="3200"/>
            </a:pPr>
            <a:r>
              <a:rPr lang="en-US" sz="3200" b="0" i="0" u="none" strike="noStrike" cap="none" dirty="0">
                <a:solidFill>
                  <a:schemeClr val="dk1"/>
                </a:solidFill>
                <a:latin typeface="Oswald"/>
                <a:ea typeface="Oswald"/>
                <a:cs typeface="Oswald"/>
                <a:sym typeface="Oswald"/>
              </a:rPr>
              <a:t>Use </a:t>
            </a:r>
            <a:r>
              <a:rPr lang="en-US" sz="3200" b="0" i="0" u="none" strike="noStrike" cap="none" dirty="0">
                <a:solidFill>
                  <a:srgbClr val="C00000"/>
                </a:solidFill>
                <a:latin typeface="Oswald"/>
                <a:ea typeface="Oswald"/>
                <a:cs typeface="Oswald"/>
                <a:sym typeface="Oswald"/>
              </a:rPr>
              <a:t>Tableau</a:t>
            </a:r>
            <a:r>
              <a:rPr lang="en-US" sz="3200" b="0" i="0" u="none" strike="noStrike" cap="none" dirty="0">
                <a:solidFill>
                  <a:schemeClr val="dk1"/>
                </a:solidFill>
                <a:latin typeface="Oswald"/>
                <a:ea typeface="Oswald"/>
                <a:cs typeface="Oswald"/>
                <a:sym typeface="Oswald"/>
              </a:rPr>
              <a:t> to interactively:</a:t>
            </a:r>
          </a:p>
          <a:p>
            <a:pPr marL="457200" marR="0" lvl="0" indent="-457200" algn="l" rtl="0">
              <a:lnSpc>
                <a:spcPct val="10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Oswald"/>
                <a:ea typeface="Oswald"/>
                <a:cs typeface="Oswald"/>
                <a:sym typeface="Oswald"/>
              </a:rPr>
              <a:t>Plot % of population Infected/Deceased</a:t>
            </a:r>
          </a:p>
          <a:p>
            <a:pPr marL="457200" marR="0" lvl="0" indent="-457200" algn="l" rtl="0">
              <a:lnSpc>
                <a:spcPct val="10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Oswald"/>
                <a:ea typeface="Oswald"/>
                <a:cs typeface="Oswald"/>
                <a:sym typeface="Oswald"/>
              </a:rPr>
              <a:t>Spread across the US over time</a:t>
            </a:r>
          </a:p>
          <a:p>
            <a:pPr marL="285750" lvl="8" indent="-285750">
              <a:buClr>
                <a:schemeClr val="dk1"/>
              </a:buClr>
              <a:buSzPts val="3200"/>
              <a:buFont typeface="Arial"/>
              <a:buChar char="•"/>
            </a:pPr>
            <a:endParaRPr lang="en-US" sz="2400" dirty="0">
              <a:solidFill>
                <a:schemeClr val="dk1"/>
              </a:solidFill>
              <a:latin typeface="Oswald"/>
              <a:ea typeface="Oswald"/>
              <a:cs typeface="Oswald"/>
              <a:sym typeface="Oswald"/>
            </a:endParaRPr>
          </a:p>
          <a:p>
            <a:pPr lvl="8">
              <a:buClr>
                <a:schemeClr val="dk1"/>
              </a:buClr>
              <a:buSzPts val="3200"/>
            </a:pPr>
            <a:r>
              <a:rPr lang="en-US" sz="3200" dirty="0">
                <a:solidFill>
                  <a:schemeClr val="dk1"/>
                </a:solidFill>
                <a:latin typeface="Oswald"/>
                <a:ea typeface="Oswald"/>
                <a:cs typeface="Oswald"/>
                <a:sym typeface="Oswald"/>
              </a:rPr>
              <a:t>Use </a:t>
            </a:r>
            <a:r>
              <a:rPr lang="en-US" sz="3200" dirty="0">
                <a:solidFill>
                  <a:srgbClr val="C00000"/>
                </a:solidFill>
                <a:latin typeface="Oswald"/>
                <a:ea typeface="Oswald"/>
                <a:cs typeface="Oswald"/>
                <a:sym typeface="Oswald"/>
              </a:rPr>
              <a:t>JS – FLASK – SQL server</a:t>
            </a:r>
            <a:r>
              <a:rPr lang="en-US" sz="3200" dirty="0">
                <a:solidFill>
                  <a:schemeClr val="dk1"/>
                </a:solidFill>
                <a:latin typeface="Oswald"/>
                <a:ea typeface="Oswald"/>
                <a:cs typeface="Oswald"/>
                <a:sym typeface="Oswald"/>
              </a:rPr>
              <a:t> to interactively</a:t>
            </a:r>
          </a:p>
          <a:p>
            <a:pPr marL="457200" lvl="8" indent="-457200">
              <a:buClr>
                <a:schemeClr val="dk1"/>
              </a:buClr>
              <a:buSzPts val="3200"/>
              <a:buFont typeface="Arial" panose="020B0604020202020204" pitchFamily="34" charset="0"/>
              <a:buChar char="•"/>
            </a:pPr>
            <a:r>
              <a:rPr lang="en-US" sz="2400" dirty="0">
                <a:solidFill>
                  <a:schemeClr val="dk1"/>
                </a:solidFill>
                <a:latin typeface="Oswald"/>
                <a:ea typeface="Oswald"/>
                <a:cs typeface="Oswald"/>
                <a:sym typeface="Oswald"/>
              </a:rPr>
              <a:t>Plot Cases/Hospitalizations by Country/State/County</a:t>
            </a:r>
          </a:p>
          <a:p>
            <a:pPr marL="457200" lvl="8" indent="-457200">
              <a:buClr>
                <a:schemeClr val="dk1"/>
              </a:buClr>
              <a:buSzPts val="3200"/>
              <a:buFont typeface="Arial" panose="020B0604020202020204" pitchFamily="34" charset="0"/>
              <a:buChar char="•"/>
            </a:pPr>
            <a:r>
              <a:rPr lang="en-US" sz="2400" dirty="0">
                <a:solidFill>
                  <a:schemeClr val="dk1"/>
                </a:solidFill>
                <a:latin typeface="Oswald"/>
                <a:ea typeface="Oswald"/>
                <a:cs typeface="Oswald"/>
                <a:sym typeface="Oswald"/>
              </a:rPr>
              <a:t>Plot New Cases and Hospitalizations/Deaths per State</a:t>
            </a:r>
          </a:p>
        </p:txBody>
      </p:sp>
    </p:spTree>
    <p:extLst>
      <p:ext uri="{BB962C8B-B14F-4D97-AF65-F5344CB8AC3E}">
        <p14:creationId xmlns:p14="http://schemas.microsoft.com/office/powerpoint/2010/main" val="4204059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dirty="0">
                <a:latin typeface="Oswald"/>
                <a:ea typeface="Oswald"/>
                <a:cs typeface="Oswald"/>
                <a:sym typeface="Oswald"/>
              </a:rPr>
              <a:t>Architecture</a:t>
            </a:r>
            <a:endParaRPr dirty="0"/>
          </a:p>
        </p:txBody>
      </p:sp>
      <p:pic>
        <p:nvPicPr>
          <p:cNvPr id="31" name="Picture 30">
            <a:extLst>
              <a:ext uri="{FF2B5EF4-FFF2-40B4-BE49-F238E27FC236}">
                <a16:creationId xmlns:a16="http://schemas.microsoft.com/office/drawing/2014/main" id="{5CE3A864-29C4-40C6-B931-727BBB9DF6BB}"/>
              </a:ext>
            </a:extLst>
          </p:cNvPr>
          <p:cNvPicPr>
            <a:picLocks noChangeAspect="1"/>
          </p:cNvPicPr>
          <p:nvPr/>
        </p:nvPicPr>
        <p:blipFill>
          <a:blip r:embed="rId4"/>
          <a:stretch>
            <a:fillRect/>
          </a:stretch>
        </p:blipFill>
        <p:spPr>
          <a:xfrm>
            <a:off x="915520" y="1340001"/>
            <a:ext cx="9298523" cy="482798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dirty="0">
                <a:latin typeface="Oswald"/>
                <a:sym typeface="Oswald"/>
              </a:rPr>
              <a:t>Roles during this Project</a:t>
            </a:r>
            <a:endParaRPr dirty="0"/>
          </a:p>
        </p:txBody>
      </p:sp>
      <p:sp>
        <p:nvSpPr>
          <p:cNvPr id="95" name="Google Shape;95;p2"/>
          <p:cNvSpPr txBox="1"/>
          <p:nvPr/>
        </p:nvSpPr>
        <p:spPr>
          <a:xfrm>
            <a:off x="952500" y="1892300"/>
            <a:ext cx="9144000" cy="461624"/>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chemeClr val="dk1"/>
              </a:buClr>
              <a:buSzPts val="3200"/>
            </a:pPr>
            <a:endParaRPr lang="en-US" sz="2400" dirty="0">
              <a:solidFill>
                <a:schemeClr val="dk1"/>
              </a:solidFill>
              <a:latin typeface="Oswald"/>
              <a:ea typeface="Oswald"/>
              <a:cs typeface="Oswald"/>
              <a:sym typeface="Oswald"/>
            </a:endParaRPr>
          </a:p>
        </p:txBody>
      </p:sp>
      <p:graphicFrame>
        <p:nvGraphicFramePr>
          <p:cNvPr id="2" name="Table 2">
            <a:extLst>
              <a:ext uri="{FF2B5EF4-FFF2-40B4-BE49-F238E27FC236}">
                <a16:creationId xmlns:a16="http://schemas.microsoft.com/office/drawing/2014/main" id="{2030308C-0480-4CE0-A783-3B20BAB1625D}"/>
              </a:ext>
            </a:extLst>
          </p:cNvPr>
          <p:cNvGraphicFramePr>
            <a:graphicFrameLocks noGrp="1"/>
          </p:cNvGraphicFramePr>
          <p:nvPr>
            <p:extLst>
              <p:ext uri="{D42A27DB-BD31-4B8C-83A1-F6EECF244321}">
                <p14:modId xmlns:p14="http://schemas.microsoft.com/office/powerpoint/2010/main" val="245756665"/>
              </p:ext>
            </p:extLst>
          </p:nvPr>
        </p:nvGraphicFramePr>
        <p:xfrm>
          <a:off x="899160" y="1690687"/>
          <a:ext cx="9093252" cy="4281850"/>
        </p:xfrm>
        <a:graphic>
          <a:graphicData uri="http://schemas.openxmlformats.org/drawingml/2006/table">
            <a:tbl>
              <a:tblPr firstRow="1" bandRow="1">
                <a:tableStyleId>{1FECB4D8-DB02-4DC6-A0A2-4F2EBAE1DC90}</a:tableStyleId>
              </a:tblPr>
              <a:tblGrid>
                <a:gridCol w="2156460">
                  <a:extLst>
                    <a:ext uri="{9D8B030D-6E8A-4147-A177-3AD203B41FA5}">
                      <a16:colId xmlns:a16="http://schemas.microsoft.com/office/drawing/2014/main" val="3997311036"/>
                    </a:ext>
                  </a:extLst>
                </a:gridCol>
                <a:gridCol w="795020">
                  <a:extLst>
                    <a:ext uri="{9D8B030D-6E8A-4147-A177-3AD203B41FA5}">
                      <a16:colId xmlns:a16="http://schemas.microsoft.com/office/drawing/2014/main" val="230197645"/>
                    </a:ext>
                  </a:extLst>
                </a:gridCol>
                <a:gridCol w="896620">
                  <a:extLst>
                    <a:ext uri="{9D8B030D-6E8A-4147-A177-3AD203B41FA5}">
                      <a16:colId xmlns:a16="http://schemas.microsoft.com/office/drawing/2014/main" val="2905010190"/>
                    </a:ext>
                  </a:extLst>
                </a:gridCol>
                <a:gridCol w="894080">
                  <a:extLst>
                    <a:ext uri="{9D8B030D-6E8A-4147-A177-3AD203B41FA5}">
                      <a16:colId xmlns:a16="http://schemas.microsoft.com/office/drawing/2014/main" val="1505043201"/>
                    </a:ext>
                  </a:extLst>
                </a:gridCol>
                <a:gridCol w="889000">
                  <a:extLst>
                    <a:ext uri="{9D8B030D-6E8A-4147-A177-3AD203B41FA5}">
                      <a16:colId xmlns:a16="http://schemas.microsoft.com/office/drawing/2014/main" val="1508793480"/>
                    </a:ext>
                  </a:extLst>
                </a:gridCol>
                <a:gridCol w="1539240">
                  <a:extLst>
                    <a:ext uri="{9D8B030D-6E8A-4147-A177-3AD203B41FA5}">
                      <a16:colId xmlns:a16="http://schemas.microsoft.com/office/drawing/2014/main" val="2575084246"/>
                    </a:ext>
                  </a:extLst>
                </a:gridCol>
                <a:gridCol w="885825">
                  <a:extLst>
                    <a:ext uri="{9D8B030D-6E8A-4147-A177-3AD203B41FA5}">
                      <a16:colId xmlns:a16="http://schemas.microsoft.com/office/drawing/2014/main" val="1069111551"/>
                    </a:ext>
                  </a:extLst>
                </a:gridCol>
                <a:gridCol w="1037007">
                  <a:extLst>
                    <a:ext uri="{9D8B030D-6E8A-4147-A177-3AD203B41FA5}">
                      <a16:colId xmlns:a16="http://schemas.microsoft.com/office/drawing/2014/main" val="2593592243"/>
                    </a:ext>
                  </a:extLst>
                </a:gridCol>
              </a:tblGrid>
              <a:tr h="85637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7260966"/>
                  </a:ext>
                </a:extLst>
              </a:tr>
              <a:tr h="856370">
                <a:tc>
                  <a:txBody>
                    <a:bodyPr/>
                    <a:lstStyle/>
                    <a:p>
                      <a:endParaRPr lang="en-US" dirty="0"/>
                    </a:p>
                    <a:p>
                      <a:r>
                        <a:rPr lang="en-US" b="1" dirty="0">
                          <a:latin typeface="Oswald" panose="020B0604020202020204" charset="0"/>
                        </a:rPr>
                        <a:t>M. Becker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latin typeface="Oswald" panose="020B0604020202020204" charset="0"/>
                      </a:endParaRPr>
                    </a:p>
                    <a:p>
                      <a:endParaRPr lang="en-US" dirty="0"/>
                    </a:p>
                  </a:txBody>
                  <a:tcPr/>
                </a:tc>
                <a:tc>
                  <a:txBody>
                    <a:bodyPr/>
                    <a:lstStyle/>
                    <a:p>
                      <a:pPr algn="ctr"/>
                      <a:endParaRPr lang="en-US" dirty="0"/>
                    </a:p>
                  </a:txBody>
                  <a:tcPr/>
                </a:tc>
                <a:tc>
                  <a:txBody>
                    <a:bodyPr/>
                    <a:lstStyle/>
                    <a:p>
                      <a:endParaRPr lang="en-US" dirty="0"/>
                    </a:p>
                  </a:txBody>
                  <a:tcPr/>
                </a:tc>
                <a:tc>
                  <a:txBody>
                    <a:bodyPr/>
                    <a:lstStyle/>
                    <a:p>
                      <a:pPr algn="ctr"/>
                      <a:endParaRPr lang="en-US" b="0" dirty="0">
                        <a:latin typeface="+mn-lt"/>
                      </a:endParaRPr>
                    </a:p>
                  </a:txBody>
                  <a:tcPr/>
                </a:tc>
                <a:tc>
                  <a:txBody>
                    <a:bodyPr/>
                    <a:lstStyle/>
                    <a:p>
                      <a:pPr algn="ctr"/>
                      <a:endParaRPr lang="en-US" b="1" dirty="0">
                        <a:latin typeface="Oswald"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latin typeface="Oswald"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Oswald" panose="020B0604020202020204" charset="0"/>
                        </a:rPr>
                        <a:t>X</a:t>
                      </a:r>
                      <a:endParaRPr lang="en-US" dirty="0"/>
                    </a:p>
                  </a:txBody>
                  <a:tcPr/>
                </a:tc>
                <a:tc>
                  <a:txBody>
                    <a:bodyPr/>
                    <a:lstStyle/>
                    <a:p>
                      <a:endParaRPr lang="en-US" dirty="0"/>
                    </a:p>
                  </a:txBody>
                  <a:tcPr/>
                </a:tc>
                <a:extLst>
                  <a:ext uri="{0D108BD9-81ED-4DB2-BD59-A6C34878D82A}">
                    <a16:rowId xmlns:a16="http://schemas.microsoft.com/office/drawing/2014/main" val="2704800144"/>
                  </a:ext>
                </a:extLst>
              </a:tr>
              <a:tr h="856370">
                <a:tc>
                  <a:txBody>
                    <a:bodyPr/>
                    <a:lstStyle/>
                    <a:p>
                      <a:endParaRPr lang="en-US" dirty="0"/>
                    </a:p>
                    <a:p>
                      <a:r>
                        <a:rPr lang="en-US" b="1" dirty="0">
                          <a:latin typeface="Oswald" panose="020B0604020202020204" charset="0"/>
                        </a:rPr>
                        <a:t>L. Huang</a:t>
                      </a:r>
                      <a:endParaRPr lang="en-US" dirty="0"/>
                    </a:p>
                    <a:p>
                      <a:endParaRPr lang="en-US" dirty="0"/>
                    </a:p>
                  </a:txBody>
                  <a:tcPr/>
                </a:tc>
                <a:tc>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latin typeface="Oswald" panose="020B0604020202020204" charset="0"/>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latin typeface="Oswald"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Oswald" panose="020B0604020202020204" charset="0"/>
                        </a:rPr>
                        <a:t>X</a:t>
                      </a:r>
                      <a:endParaRPr lang="en-US" dirty="0"/>
                    </a:p>
                    <a:p>
                      <a:endParaRPr lang="en-US" dirty="0"/>
                    </a:p>
                  </a:txBody>
                  <a:tcPr/>
                </a:tc>
                <a:tc>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latin typeface="Oswald" panose="020B0604020202020204" charset="0"/>
                      </a:endParaRPr>
                    </a:p>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49445028"/>
                  </a:ext>
                </a:extLst>
              </a:tr>
              <a:tr h="856370">
                <a:tc>
                  <a:txBody>
                    <a:bodyPr/>
                    <a:lstStyle/>
                    <a:p>
                      <a:endParaRPr lang="en-US" dirty="0"/>
                    </a:p>
                    <a:p>
                      <a:r>
                        <a:rPr lang="en-US" b="1" dirty="0">
                          <a:latin typeface="Oswald" panose="020B0604020202020204" charset="0"/>
                        </a:rPr>
                        <a:t>A. Rijpkema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latin typeface="Oswald"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Oswald" panose="020B0604020202020204" charset="0"/>
                        </a:rPr>
                        <a:t>X</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latin typeface="Oswald"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Oswald" panose="020B0604020202020204" charset="0"/>
                        </a:rPr>
                        <a:t>X</a:t>
                      </a:r>
                    </a:p>
                    <a:p>
                      <a:endParaRPr lang="en-US" dirty="0"/>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latin typeface="Oswald"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Oswald" panose="020B0604020202020204" charset="0"/>
                        </a:rPr>
                        <a:t>X</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latin typeface="Oswald"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Oswald" panose="020B0604020202020204" charset="0"/>
                        </a:rPr>
                        <a:t>X</a:t>
                      </a:r>
                    </a:p>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latin typeface="Oswald"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Oswald" panose="020B0604020202020204" charset="0"/>
                        </a:rPr>
                        <a:t>X</a:t>
                      </a:r>
                    </a:p>
                    <a:p>
                      <a:endParaRPr lang="en-US" dirty="0"/>
                    </a:p>
                  </a:txBody>
                  <a:tcPr/>
                </a:tc>
                <a:extLst>
                  <a:ext uri="{0D108BD9-81ED-4DB2-BD59-A6C34878D82A}">
                    <a16:rowId xmlns:a16="http://schemas.microsoft.com/office/drawing/2014/main" val="1939511426"/>
                  </a:ext>
                </a:extLst>
              </a:tr>
              <a:tr h="856370">
                <a:tc>
                  <a:txBody>
                    <a:bodyPr/>
                    <a:lstStyle/>
                    <a:p>
                      <a:endParaRPr lang="en-US" dirty="0"/>
                    </a:p>
                    <a:p>
                      <a:r>
                        <a:rPr lang="en-US" b="1" dirty="0">
                          <a:latin typeface="Oswald" panose="020B0604020202020204" charset="0"/>
                        </a:rPr>
                        <a:t>J. Yi</a:t>
                      </a:r>
                      <a:endParaRPr lang="en-US" dirty="0"/>
                    </a:p>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latin typeface="Oswald"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Oswald" panose="020B0604020202020204" charset="0"/>
                        </a:rPr>
                        <a:t>X</a:t>
                      </a:r>
                    </a:p>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54954587"/>
                  </a:ext>
                </a:extLst>
              </a:tr>
            </a:tbl>
          </a:graphicData>
        </a:graphic>
      </p:graphicFrame>
      <p:pic>
        <p:nvPicPr>
          <p:cNvPr id="6" name="Picture 5" descr="A picture containing mug, drawing&#10;&#10;Description automatically generated">
            <a:extLst>
              <a:ext uri="{FF2B5EF4-FFF2-40B4-BE49-F238E27FC236}">
                <a16:creationId xmlns:a16="http://schemas.microsoft.com/office/drawing/2014/main" id="{4C5D6982-2A87-4F57-BC06-41B5AD3AFE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7351" y="1680415"/>
            <a:ext cx="609729" cy="862824"/>
          </a:xfrm>
          <a:prstGeom prst="rect">
            <a:avLst/>
          </a:prstGeom>
        </p:spPr>
      </p:pic>
      <p:pic>
        <p:nvPicPr>
          <p:cNvPr id="7" name="Picture 6">
            <a:extLst>
              <a:ext uri="{FF2B5EF4-FFF2-40B4-BE49-F238E27FC236}">
                <a16:creationId xmlns:a16="http://schemas.microsoft.com/office/drawing/2014/main" id="{0E26A164-1DE7-4CC3-ADA1-EE2A4D917B2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2707" y="1680415"/>
            <a:ext cx="678179" cy="862824"/>
          </a:xfrm>
          <a:prstGeom prst="rect">
            <a:avLst/>
          </a:prstGeom>
        </p:spPr>
      </p:pic>
      <p:pic>
        <p:nvPicPr>
          <p:cNvPr id="8" name="Picture 7" descr="A picture containing ware, light&#10;&#10;Description automatically generated">
            <a:extLst>
              <a:ext uri="{FF2B5EF4-FFF2-40B4-BE49-F238E27FC236}">
                <a16:creationId xmlns:a16="http://schemas.microsoft.com/office/drawing/2014/main" id="{88904461-16AF-4AD7-A20E-F3154DA66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3134" y="1690688"/>
            <a:ext cx="678179" cy="862824"/>
          </a:xfrm>
          <a:prstGeom prst="rect">
            <a:avLst/>
          </a:prstGeom>
        </p:spPr>
      </p:pic>
      <p:pic>
        <p:nvPicPr>
          <p:cNvPr id="9" name="Picture 8" descr="A picture containing ware, light&#10;&#10;Description automatically generated">
            <a:extLst>
              <a:ext uri="{FF2B5EF4-FFF2-40B4-BE49-F238E27FC236}">
                <a16:creationId xmlns:a16="http://schemas.microsoft.com/office/drawing/2014/main" id="{0FE8F382-2A05-4CEC-B877-C39D97173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8475" y="1687065"/>
            <a:ext cx="678179" cy="862824"/>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EEBDE7C0-A18D-40A8-AFBF-8F5168D489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6823" y="1685495"/>
            <a:ext cx="1346857" cy="862824"/>
          </a:xfrm>
          <a:prstGeom prst="rect">
            <a:avLst/>
          </a:prstGeom>
        </p:spPr>
      </p:pic>
      <p:pic>
        <p:nvPicPr>
          <p:cNvPr id="12" name="Picture 11" descr="A drawing of a face&#10;&#10;Description automatically generated">
            <a:extLst>
              <a:ext uri="{FF2B5EF4-FFF2-40B4-BE49-F238E27FC236}">
                <a16:creationId xmlns:a16="http://schemas.microsoft.com/office/drawing/2014/main" id="{F35D97BD-45FE-4FB9-A4D9-6D948A6864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5390" y="1687066"/>
            <a:ext cx="818812" cy="872504"/>
          </a:xfrm>
          <a:prstGeom prst="rect">
            <a:avLst/>
          </a:prstGeom>
        </p:spPr>
      </p:pic>
      <p:pic>
        <p:nvPicPr>
          <p:cNvPr id="5" name="Picture 4" descr="A picture containing clock&#10;&#10;Description automatically generated">
            <a:extLst>
              <a:ext uri="{FF2B5EF4-FFF2-40B4-BE49-F238E27FC236}">
                <a16:creationId xmlns:a16="http://schemas.microsoft.com/office/drawing/2014/main" id="{1CEEB70C-112B-4518-A995-FC276BBA29F4}"/>
              </a:ext>
            </a:extLst>
          </p:cNvPr>
          <p:cNvPicPr>
            <a:picLocks noChangeAspect="1"/>
          </p:cNvPicPr>
          <p:nvPr/>
        </p:nvPicPr>
        <p:blipFill>
          <a:blip r:embed="rId8"/>
          <a:stretch>
            <a:fillRect/>
          </a:stretch>
        </p:blipFill>
        <p:spPr>
          <a:xfrm>
            <a:off x="8169119" y="1687350"/>
            <a:ext cx="693965" cy="855890"/>
          </a:xfrm>
          <a:prstGeom prst="rect">
            <a:avLst/>
          </a:prstGeom>
        </p:spPr>
      </p:pic>
      <p:sp>
        <p:nvSpPr>
          <p:cNvPr id="13" name="TextBox 12">
            <a:extLst>
              <a:ext uri="{FF2B5EF4-FFF2-40B4-BE49-F238E27FC236}">
                <a16:creationId xmlns:a16="http://schemas.microsoft.com/office/drawing/2014/main" id="{B9A238DC-C67B-4322-8466-090B4278E7FD}"/>
              </a:ext>
            </a:extLst>
          </p:cNvPr>
          <p:cNvSpPr txBox="1"/>
          <p:nvPr/>
        </p:nvSpPr>
        <p:spPr>
          <a:xfrm>
            <a:off x="3958845" y="2302859"/>
            <a:ext cx="678179" cy="307777"/>
          </a:xfrm>
          <a:prstGeom prst="rect">
            <a:avLst/>
          </a:prstGeom>
          <a:noFill/>
        </p:spPr>
        <p:txBody>
          <a:bodyPr wrap="square" rtlCol="0">
            <a:spAutoFit/>
          </a:bodyPr>
          <a:lstStyle/>
          <a:p>
            <a:pPr algn="ctr"/>
            <a:r>
              <a:rPr lang="en-US" b="1" dirty="0">
                <a:latin typeface="Oswald" panose="020B0604020202020204" charset="0"/>
              </a:rPr>
              <a:t>ETL</a:t>
            </a:r>
          </a:p>
        </p:txBody>
      </p:sp>
      <p:sp>
        <p:nvSpPr>
          <p:cNvPr id="16" name="TextBox 15">
            <a:extLst>
              <a:ext uri="{FF2B5EF4-FFF2-40B4-BE49-F238E27FC236}">
                <a16:creationId xmlns:a16="http://schemas.microsoft.com/office/drawing/2014/main" id="{BB82EFF5-A69C-4595-8E1B-69CD7A816896}"/>
              </a:ext>
            </a:extLst>
          </p:cNvPr>
          <p:cNvSpPr txBox="1"/>
          <p:nvPr/>
        </p:nvSpPr>
        <p:spPr>
          <a:xfrm>
            <a:off x="4837269" y="2318965"/>
            <a:ext cx="678179" cy="307777"/>
          </a:xfrm>
          <a:prstGeom prst="rect">
            <a:avLst/>
          </a:prstGeom>
          <a:noFill/>
        </p:spPr>
        <p:txBody>
          <a:bodyPr wrap="square" rtlCol="0">
            <a:spAutoFit/>
          </a:bodyPr>
          <a:lstStyle/>
          <a:p>
            <a:pPr algn="ctr"/>
            <a:r>
              <a:rPr lang="en-US" b="1" dirty="0">
                <a:latin typeface="Oswald" panose="020B0604020202020204" charset="0"/>
              </a:rPr>
              <a:t>ML</a:t>
            </a:r>
          </a:p>
        </p:txBody>
      </p:sp>
      <p:sp>
        <p:nvSpPr>
          <p:cNvPr id="17" name="TextBox 16">
            <a:extLst>
              <a:ext uri="{FF2B5EF4-FFF2-40B4-BE49-F238E27FC236}">
                <a16:creationId xmlns:a16="http://schemas.microsoft.com/office/drawing/2014/main" id="{163EC98F-E575-4F38-9AEE-02EA9FC89109}"/>
              </a:ext>
            </a:extLst>
          </p:cNvPr>
          <p:cNvSpPr txBox="1"/>
          <p:nvPr/>
        </p:nvSpPr>
        <p:spPr>
          <a:xfrm>
            <a:off x="5756910" y="2312877"/>
            <a:ext cx="678179" cy="307777"/>
          </a:xfrm>
          <a:prstGeom prst="rect">
            <a:avLst/>
          </a:prstGeom>
          <a:noFill/>
        </p:spPr>
        <p:txBody>
          <a:bodyPr wrap="square" rtlCol="0">
            <a:spAutoFit/>
          </a:bodyPr>
          <a:lstStyle/>
          <a:p>
            <a:pPr algn="ctr"/>
            <a:r>
              <a:rPr lang="en-US" b="1" dirty="0">
                <a:latin typeface="Oswald" panose="020B0604020202020204" charset="0"/>
              </a:rPr>
              <a:t>FLASK</a:t>
            </a:r>
          </a:p>
        </p:txBody>
      </p:sp>
    </p:spTree>
    <p:extLst>
      <p:ext uri="{BB962C8B-B14F-4D97-AF65-F5344CB8AC3E}">
        <p14:creationId xmlns:p14="http://schemas.microsoft.com/office/powerpoint/2010/main" val="3307825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11" descr="A picture containing cake, fruit, sitting, tabl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9" name="Google Shape;149;p11"/>
          <p:cNvSpPr txBox="1"/>
          <p:nvPr/>
        </p:nvSpPr>
        <p:spPr>
          <a:xfrm>
            <a:off x="4676481" y="2265431"/>
            <a:ext cx="6870700" cy="23082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dirty="0">
                <a:solidFill>
                  <a:schemeClr val="dk1"/>
                </a:solidFill>
                <a:latin typeface="Oswald"/>
                <a:ea typeface="Oswald"/>
                <a:cs typeface="Oswald"/>
                <a:sym typeface="Oswald"/>
              </a:rPr>
              <a:t>Interested in Details?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swald"/>
              <a:buNone/>
            </a:pPr>
            <a:r>
              <a:rPr lang="en-US" dirty="0">
                <a:latin typeface="Oswald"/>
                <a:ea typeface="Oswald"/>
                <a:cs typeface="Oswald"/>
                <a:sym typeface="Oswald"/>
              </a:rPr>
              <a:t>Architecture - Details</a:t>
            </a:r>
            <a:endParaRPr dirty="0"/>
          </a:p>
        </p:txBody>
      </p:sp>
      <p:sp>
        <p:nvSpPr>
          <p:cNvPr id="95" name="Google Shape;95;p2"/>
          <p:cNvSpPr txBox="1"/>
          <p:nvPr/>
        </p:nvSpPr>
        <p:spPr>
          <a:xfrm>
            <a:off x="952500" y="1892300"/>
            <a:ext cx="9144000" cy="35394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Oswald"/>
                <a:ea typeface="Oswald"/>
                <a:cs typeface="Oswald"/>
                <a:sym typeface="Oswald"/>
              </a:rPr>
              <a:t>PostgreSQL Database		6 </a:t>
            </a:r>
            <a:r>
              <a:rPr lang="en-US" sz="3200" b="0" i="0" u="none" strike="noStrike" cap="none" dirty="0" err="1">
                <a:solidFill>
                  <a:schemeClr val="dk1"/>
                </a:solidFill>
                <a:latin typeface="Oswald"/>
                <a:ea typeface="Oswald"/>
                <a:cs typeface="Oswald"/>
                <a:sym typeface="Oswald"/>
              </a:rPr>
              <a:t>datasources</a:t>
            </a:r>
            <a:r>
              <a:rPr lang="en-US" sz="3200" b="0" i="0" u="none" strike="noStrike" cap="none" dirty="0">
                <a:solidFill>
                  <a:schemeClr val="dk1"/>
                </a:solidFill>
                <a:latin typeface="Oswald"/>
                <a:ea typeface="Oswald"/>
                <a:cs typeface="Oswald"/>
                <a:sym typeface="Oswald"/>
              </a:rPr>
              <a:t> – 10 views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Oswald"/>
                <a:ea typeface="Oswald"/>
                <a:cs typeface="Oswald"/>
                <a:sym typeface="Oswald"/>
              </a:rPr>
              <a:t>Python ETL			full + delta loads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Oswald"/>
                <a:ea typeface="Oswald"/>
                <a:cs typeface="Oswald"/>
                <a:sym typeface="Oswald"/>
              </a:rPr>
              <a:t>Python ML				4 models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Oswald"/>
                <a:ea typeface="Oswald"/>
                <a:cs typeface="Oswald"/>
                <a:sym typeface="Oswald"/>
              </a:rPr>
              <a:t>FLASK API				8 routes – 4 API endpoints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Oswald"/>
                <a:ea typeface="Oswald"/>
                <a:cs typeface="Oswald"/>
                <a:sym typeface="Oswald"/>
              </a:rPr>
              <a:t>HTML/CSS/JS 			frontend web-application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Oswald"/>
                <a:ea typeface="Oswald"/>
                <a:cs typeface="Oswald"/>
                <a:sym typeface="Oswald"/>
              </a:rPr>
              <a:t>Tableau				integrated in web-application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Oswald"/>
                <a:ea typeface="Oswald"/>
                <a:cs typeface="Oswald"/>
                <a:sym typeface="Oswald"/>
              </a:rPr>
              <a:t>Heroku				application deployment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247542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655</Words>
  <Application>Microsoft Office PowerPoint</Application>
  <PresentationFormat>Widescreen</PresentationFormat>
  <Paragraphs>118</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Noto Sans Symbols</vt:lpstr>
      <vt:lpstr>Arial</vt:lpstr>
      <vt:lpstr>Calibri</vt:lpstr>
      <vt:lpstr>Oswald</vt:lpstr>
      <vt:lpstr>Office Theme</vt:lpstr>
      <vt:lpstr>PowerPoint Presentation</vt:lpstr>
      <vt:lpstr>Wouldn’t it be nice…</vt:lpstr>
      <vt:lpstr>About Us</vt:lpstr>
      <vt:lpstr>Purpose of the Risk Calculator (cont.)</vt:lpstr>
      <vt:lpstr>Purpose of the Risk Calculator</vt:lpstr>
      <vt:lpstr>Architecture</vt:lpstr>
      <vt:lpstr>Roles during this Project</vt:lpstr>
      <vt:lpstr>PowerPoint Presentation</vt:lpstr>
      <vt:lpstr>Architecture - Details</vt:lpstr>
      <vt:lpstr>Application Functionality - Overview</vt:lpstr>
      <vt:lpstr>Application Functionality: Web Design</vt:lpstr>
      <vt:lpstr>Application Functionality: Risk Calculator Page</vt:lpstr>
      <vt:lpstr>Application Functionality: Risk Calculator Page cont.</vt:lpstr>
      <vt:lpstr>Application Functionality: Visualization Page</vt:lpstr>
      <vt:lpstr>Application Functionality: Charts Page</vt:lpstr>
      <vt:lpstr>Ambitions – What else we would like to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Aukje Rijpkema</dc:creator>
  <cp:lastModifiedBy>Aukje Rijpkema</cp:lastModifiedBy>
  <cp:revision>10</cp:revision>
  <dcterms:created xsi:type="dcterms:W3CDTF">2020-04-05T18:47:31Z</dcterms:created>
  <dcterms:modified xsi:type="dcterms:W3CDTF">2020-04-14T21:54:24Z</dcterms:modified>
</cp:coreProperties>
</file>